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7285cfcba6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7285cfcba6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7285cfcba6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7285cfcba6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7285cfcba6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27285cfcba6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27285cfcba6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27285cfcba6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7285cfcba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7285cfcba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Make sure to pass out name tags either BEFORE class or AT THIS TIME!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7285cfcba6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7285cfcba6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7285cfcba6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7285cfcba6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7285cfcba6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7285cfcba6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7285cfcba6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7285cfcba6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7285cfcba6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7285cfcba6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7285cfcba6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7285cfcba6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7285cfcba6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7285cfcba6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After introducing these phrases, ask the students if there’s anything they would like to know how to ask for.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Relationship Id="rId4" Type="http://schemas.openxmlformats.org/officeDocument/2006/relationships/hyperlink" Target="https://www.youtube.com/watch?v=LdCOswMeXFQ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743100" y="699400"/>
            <a:ext cx="7722600" cy="378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Hello! Welcome to…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ESL Class!</a:t>
            </a:r>
            <a:endParaRPr b="1" sz="4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2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5" name="Google Shape;135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22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37" name="Google Shape;137;p22"/>
          <p:cNvSpPr txBox="1"/>
          <p:nvPr/>
        </p:nvSpPr>
        <p:spPr>
          <a:xfrm>
            <a:off x="728550" y="641125"/>
            <a:ext cx="76935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Quotation Mark</a:t>
            </a: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examples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</a:t>
            </a: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Hello,</a:t>
            </a:r>
            <a:r>
              <a:rPr b="1" lang="en" sz="2500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”</a:t>
            </a: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she said, </a:t>
            </a:r>
            <a:r>
              <a:rPr b="1" lang="en" sz="2500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</a:t>
            </a: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are you?</a:t>
            </a:r>
            <a:r>
              <a:rPr b="1" lang="en" sz="2500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”</a:t>
            </a:r>
            <a:endParaRPr b="1" sz="2500">
              <a:solidFill>
                <a:srgbClr val="6AA84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omic Sans MS"/>
              <a:buChar char="●"/>
            </a:pPr>
            <a:r>
              <a:rPr b="1" lang="en" sz="2500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</a:t>
            </a:r>
            <a:r>
              <a:rPr b="1" lang="en" sz="2500">
                <a:latin typeface="Comic Sans MS"/>
                <a:ea typeface="Comic Sans MS"/>
                <a:cs typeface="Comic Sans MS"/>
                <a:sym typeface="Comic Sans MS"/>
              </a:rPr>
              <a:t>I’m fine,</a:t>
            </a:r>
            <a:r>
              <a:rPr b="1" lang="en" sz="2500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”</a:t>
            </a:r>
            <a:r>
              <a:rPr b="1" lang="en" sz="2500">
                <a:latin typeface="Comic Sans MS"/>
                <a:ea typeface="Comic Sans MS"/>
                <a:cs typeface="Comic Sans MS"/>
                <a:sym typeface="Comic Sans MS"/>
              </a:rPr>
              <a:t> he answered. </a:t>
            </a:r>
            <a:r>
              <a:rPr b="1" lang="en" sz="2500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</a:t>
            </a:r>
            <a:r>
              <a:rPr b="1" lang="en" sz="2500">
                <a:latin typeface="Comic Sans MS"/>
                <a:ea typeface="Comic Sans MS"/>
                <a:cs typeface="Comic Sans MS"/>
                <a:sym typeface="Comic Sans MS"/>
              </a:rPr>
              <a:t>Are you hungry?</a:t>
            </a:r>
            <a:r>
              <a:rPr b="1" lang="en" sz="2500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”</a:t>
            </a:r>
            <a:endParaRPr b="1" sz="2500">
              <a:solidFill>
                <a:srgbClr val="6AA84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omic Sans MS"/>
              <a:buChar char="●"/>
            </a:pPr>
            <a:r>
              <a:rPr b="1" lang="en" sz="2500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“</a:t>
            </a:r>
            <a:r>
              <a:rPr b="1" lang="en" sz="2500">
                <a:latin typeface="Comic Sans MS"/>
                <a:ea typeface="Comic Sans MS"/>
                <a:cs typeface="Comic Sans MS"/>
                <a:sym typeface="Comic Sans MS"/>
              </a:rPr>
              <a:t>Yes, I am!</a:t>
            </a:r>
            <a:r>
              <a:rPr b="1" lang="en" sz="2500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”</a:t>
            </a:r>
            <a:r>
              <a:rPr b="1" lang="en" sz="2500">
                <a:latin typeface="Comic Sans MS"/>
                <a:ea typeface="Comic Sans MS"/>
                <a:cs typeface="Comic Sans MS"/>
                <a:sym typeface="Comic Sans MS"/>
              </a:rPr>
              <a:t> She exclaimed.</a:t>
            </a:r>
            <a:endParaRPr b="1" sz="25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2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4" name="Google Shape;14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23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46" name="Google Shape;146;p23"/>
          <p:cNvSpPr txBox="1"/>
          <p:nvPr/>
        </p:nvSpPr>
        <p:spPr>
          <a:xfrm>
            <a:off x="728550" y="641125"/>
            <a:ext cx="76935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Advanced punctuation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Apostrophe </a:t>
            </a:r>
            <a:r>
              <a:rPr b="1" lang="en" sz="2500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( ‘ )</a:t>
            </a: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apostrophe can show </a:t>
            </a:r>
            <a:r>
              <a:rPr b="1" i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possession</a:t>
            </a: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or </a:t>
            </a:r>
            <a:r>
              <a:rPr b="1" i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contractions</a:t>
            </a: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53" name="Google Shape;15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24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55" name="Google Shape;155;p24"/>
          <p:cNvSpPr txBox="1"/>
          <p:nvPr/>
        </p:nvSpPr>
        <p:spPr>
          <a:xfrm>
            <a:off x="728550" y="641125"/>
            <a:ext cx="76935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Possessive </a:t>
            </a: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Apostrophes</a:t>
            </a: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746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omic Sans MS"/>
              <a:buChar char="●"/>
            </a:pPr>
            <a:r>
              <a:rPr b="1" lang="en" sz="2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cat</a:t>
            </a:r>
            <a:r>
              <a:rPr b="1" lang="en" sz="2300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’s</a:t>
            </a:r>
            <a:r>
              <a:rPr b="1" lang="en" sz="2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toy (belonging to the cat)</a:t>
            </a:r>
            <a:endParaRPr b="1" sz="2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746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omic Sans MS"/>
              <a:buChar char="●"/>
            </a:pPr>
            <a:r>
              <a:rPr b="1" lang="en" sz="2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Maria</a:t>
            </a:r>
            <a:r>
              <a:rPr b="1" lang="en" sz="2300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’s</a:t>
            </a:r>
            <a:r>
              <a:rPr b="1" lang="en" sz="2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bag is missing (the bag belongs to Maria)</a:t>
            </a:r>
            <a:endParaRPr b="1" sz="2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746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omic Sans MS"/>
              <a:buChar char="●"/>
            </a:pPr>
            <a:r>
              <a:rPr b="1" lang="en" sz="2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Nick</a:t>
            </a:r>
            <a:r>
              <a:rPr b="1" lang="en" sz="2300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’s</a:t>
            </a:r>
            <a:r>
              <a:rPr b="1" lang="en" sz="2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flight got delayed (the flight that Nick booked) </a:t>
            </a:r>
            <a:endParaRPr b="1" sz="2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2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2" name="Google Shape;162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25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64" name="Google Shape;164;p25"/>
          <p:cNvSpPr txBox="1"/>
          <p:nvPr/>
        </p:nvSpPr>
        <p:spPr>
          <a:xfrm>
            <a:off x="728550" y="641125"/>
            <a:ext cx="76935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Until Next Time!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 u="sng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  <a:hlinkClick r:id="rId4"/>
              </a:rPr>
              <a:t>https://www.youtube.com/watch?v=LdCOswMeXFQ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Watch the above video about punctuation to better understand it!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728550" y="641125"/>
            <a:ext cx="7707900" cy="39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Today we will learn: 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Punctuation (</a:t>
            </a:r>
            <a:r>
              <a:rPr b="1" lang="en" sz="3000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.,?!</a:t>
            </a:r>
            <a:r>
              <a:rPr b="1" lang="en" sz="3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)</a:t>
            </a:r>
            <a:endParaRPr b="1" sz="30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5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728550" y="641125"/>
            <a:ext cx="76935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is Punctuation?</a:t>
            </a:r>
            <a:endParaRPr b="1" sz="2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●"/>
            </a:pPr>
            <a:r>
              <a:rPr b="1" lang="en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Punctuation</a:t>
            </a:r>
            <a:r>
              <a:rPr b="1" lang="en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marks are </a:t>
            </a:r>
            <a:r>
              <a:rPr b="1" i="1" lang="en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symbols</a:t>
            </a:r>
            <a:r>
              <a:rPr b="1" lang="en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we use in writing.</a:t>
            </a:r>
            <a:endParaRPr b="1" sz="2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mic Sans MS"/>
              <a:buChar char="●"/>
            </a:pPr>
            <a:r>
              <a:rPr b="1" lang="en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They help us </a:t>
            </a:r>
            <a:r>
              <a:rPr b="1" i="1" lang="en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read</a:t>
            </a:r>
            <a:r>
              <a:rPr b="1" lang="en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and </a:t>
            </a:r>
            <a:r>
              <a:rPr b="1" i="1" lang="en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understand</a:t>
            </a:r>
            <a:r>
              <a:rPr b="1" lang="en" sz="2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sentences correctly.</a:t>
            </a:r>
            <a:endParaRPr b="1" sz="2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6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83" name="Google Shape;83;p16"/>
          <p:cNvSpPr txBox="1"/>
          <p:nvPr/>
        </p:nvSpPr>
        <p:spPr>
          <a:xfrm>
            <a:off x="728550" y="641125"/>
            <a:ext cx="76935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Punctuation</a:t>
            </a: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marks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●"/>
            </a:pPr>
            <a:r>
              <a:rPr b="1" lang="en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Period </a:t>
            </a:r>
            <a:r>
              <a:rPr b="1" lang="en" sz="1800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(.)</a:t>
            </a:r>
            <a:r>
              <a:rPr b="1" lang="en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Ends a complete sentence.</a:t>
            </a:r>
            <a:endParaRPr b="1"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●"/>
            </a:pPr>
            <a:r>
              <a:rPr b="1" lang="en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Question mark </a:t>
            </a:r>
            <a:r>
              <a:rPr b="1" lang="en" sz="1800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(?)</a:t>
            </a:r>
            <a:r>
              <a:rPr b="1" lang="en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Asks a question.</a:t>
            </a:r>
            <a:endParaRPr b="1"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●"/>
            </a:pPr>
            <a:r>
              <a:rPr b="1" lang="en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Exclamation point </a:t>
            </a:r>
            <a:r>
              <a:rPr b="1" lang="en" sz="1800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(!)</a:t>
            </a:r>
            <a:r>
              <a:rPr b="1" lang="en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Shows a strong emotion like surprise or excitement.</a:t>
            </a:r>
            <a:endParaRPr b="1"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●"/>
            </a:pPr>
            <a:r>
              <a:rPr b="1" lang="en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Comma </a:t>
            </a:r>
            <a:r>
              <a:rPr b="1" lang="en" sz="1800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(,)</a:t>
            </a:r>
            <a:r>
              <a:rPr b="1" lang="en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Is showing a pause in the sentence.</a:t>
            </a:r>
            <a:endParaRPr b="1"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0" name="Google Shape;9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7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92" name="Google Shape;92;p17"/>
          <p:cNvSpPr txBox="1"/>
          <p:nvPr/>
        </p:nvSpPr>
        <p:spPr>
          <a:xfrm>
            <a:off x="728550" y="641125"/>
            <a:ext cx="76935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Period</a:t>
            </a: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Examples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really like that color</a:t>
            </a:r>
            <a:r>
              <a:rPr b="1" lang="en" sz="2500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think I want some food</a:t>
            </a:r>
            <a:r>
              <a:rPr b="1" lang="en" sz="2500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b="1" sz="2500">
              <a:solidFill>
                <a:srgbClr val="6AA84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want to go to sleep</a:t>
            </a:r>
            <a:r>
              <a:rPr b="1" lang="en" sz="2500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b="1" sz="2500">
              <a:solidFill>
                <a:srgbClr val="6AA84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9" name="Google Shape;9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8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01" name="Google Shape;101;p18"/>
          <p:cNvSpPr txBox="1"/>
          <p:nvPr/>
        </p:nvSpPr>
        <p:spPr>
          <a:xfrm>
            <a:off x="728550" y="641125"/>
            <a:ext cx="76935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Question mark</a:t>
            </a: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examples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Do you want to come to the store with me</a:t>
            </a:r>
            <a:r>
              <a:rPr b="1" lang="en" sz="2500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?</a:t>
            </a:r>
            <a:endParaRPr b="1" sz="2500">
              <a:solidFill>
                <a:srgbClr val="6AA84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Why did you do that</a:t>
            </a:r>
            <a:r>
              <a:rPr b="1" lang="en" sz="2500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?</a:t>
            </a:r>
            <a:endParaRPr b="1" sz="2500">
              <a:solidFill>
                <a:srgbClr val="6AA84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Where are you going</a:t>
            </a:r>
            <a:r>
              <a:rPr b="1" lang="en" sz="2500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?</a:t>
            </a:r>
            <a:endParaRPr b="1" sz="2500">
              <a:solidFill>
                <a:srgbClr val="6AA84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What is that</a:t>
            </a:r>
            <a:r>
              <a:rPr b="1" lang="en" sz="2500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?</a:t>
            </a:r>
            <a:endParaRPr b="1" sz="2500">
              <a:solidFill>
                <a:srgbClr val="6AA84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8" name="Google Shape;10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9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10" name="Google Shape;110;p19"/>
          <p:cNvSpPr txBox="1"/>
          <p:nvPr/>
        </p:nvSpPr>
        <p:spPr>
          <a:xfrm>
            <a:off x="728550" y="641125"/>
            <a:ext cx="76935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Exclamation Point</a:t>
            </a: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Examples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love ice cream</a:t>
            </a:r>
            <a:r>
              <a:rPr b="1" lang="en" sz="2500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!</a:t>
            </a:r>
            <a:endParaRPr b="1" sz="2500">
              <a:solidFill>
                <a:srgbClr val="6AA84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want that puppy</a:t>
            </a:r>
            <a:r>
              <a:rPr b="1" lang="en" sz="2500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!</a:t>
            </a:r>
            <a:endParaRPr b="1" sz="2500">
              <a:solidFill>
                <a:srgbClr val="6AA84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8735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omic Sans MS"/>
              <a:buChar char="●"/>
            </a:pP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Watch out</a:t>
            </a:r>
            <a:r>
              <a:rPr b="1" lang="en" sz="2500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!</a:t>
            </a:r>
            <a:endParaRPr b="1" sz="2500">
              <a:solidFill>
                <a:srgbClr val="6AA84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2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7" name="Google Shape;11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0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19" name="Google Shape;119;p20"/>
          <p:cNvSpPr txBox="1"/>
          <p:nvPr/>
        </p:nvSpPr>
        <p:spPr>
          <a:xfrm>
            <a:off x="728550" y="641125"/>
            <a:ext cx="76935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Comma</a:t>
            </a:r>
            <a:r>
              <a:rPr b="1" lang="en" sz="2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Examples</a:t>
            </a:r>
            <a:endParaRPr b="1" sz="25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83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omic Sans MS"/>
              <a:buChar char="●"/>
            </a:pPr>
            <a:r>
              <a:rPr b="1" lang="en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 don’t like ice cream</a:t>
            </a:r>
            <a:r>
              <a:rPr b="1" lang="en" sz="2200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,</a:t>
            </a:r>
            <a:r>
              <a:rPr b="1" lang="en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but I like yogurt.</a:t>
            </a:r>
            <a:endParaRPr b="1" sz="2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83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omic Sans MS"/>
              <a:buChar char="●"/>
            </a:pPr>
            <a:r>
              <a:rPr b="1" lang="en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Before the meeting</a:t>
            </a:r>
            <a:r>
              <a:rPr b="1" lang="en" sz="2200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,</a:t>
            </a:r>
            <a:r>
              <a:rPr b="1" lang="en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she had to make her coffee.</a:t>
            </a:r>
            <a:endParaRPr b="1" sz="2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83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omic Sans MS"/>
              <a:buChar char="●"/>
            </a:pPr>
            <a:r>
              <a:rPr b="1" lang="en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She was early for work</a:t>
            </a:r>
            <a:r>
              <a:rPr b="1" lang="en" sz="2200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,</a:t>
            </a:r>
            <a:r>
              <a:rPr b="1" lang="en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which meant the library was empty.</a:t>
            </a:r>
            <a:endParaRPr b="1" sz="2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6" name="Google Shape;12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850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1"/>
          <p:cNvSpPr txBox="1"/>
          <p:nvPr/>
        </p:nvSpPr>
        <p:spPr>
          <a:xfrm>
            <a:off x="743100" y="655675"/>
            <a:ext cx="7664400" cy="3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128" name="Google Shape;128;p21"/>
          <p:cNvSpPr txBox="1"/>
          <p:nvPr/>
        </p:nvSpPr>
        <p:spPr>
          <a:xfrm>
            <a:off x="728550" y="641125"/>
            <a:ext cx="7693500" cy="38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Advanced</a:t>
            </a:r>
            <a:r>
              <a:rPr b="1" lang="en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punctuation</a:t>
            </a:r>
            <a:endParaRPr b="1" sz="2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Quotation marks </a:t>
            </a:r>
            <a:r>
              <a:rPr b="1" lang="en" sz="2100">
                <a:solidFill>
                  <a:srgbClr val="6AA84F"/>
                </a:solidFill>
                <a:latin typeface="Comic Sans MS"/>
                <a:ea typeface="Comic Sans MS"/>
                <a:cs typeface="Comic Sans MS"/>
                <a:sym typeface="Comic Sans MS"/>
              </a:rPr>
              <a:t>(“ “)</a:t>
            </a:r>
            <a:endParaRPr b="1" sz="2100">
              <a:solidFill>
                <a:srgbClr val="6AA84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83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omic Sans MS"/>
              <a:buChar char="●"/>
            </a:pPr>
            <a:r>
              <a:rPr b="1" lang="en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Quotation marks are used to show what someone else </a:t>
            </a:r>
            <a:r>
              <a:rPr b="1" i="1" lang="en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said</a:t>
            </a:r>
            <a:r>
              <a:rPr b="1" lang="en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b="1" sz="2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683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omic Sans MS"/>
              <a:buChar char="●"/>
            </a:pPr>
            <a:r>
              <a:rPr b="1" lang="en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They appear at the </a:t>
            </a:r>
            <a:r>
              <a:rPr b="1" lang="en" sz="22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beginning</a:t>
            </a:r>
            <a:r>
              <a:rPr b="1" lang="en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and </a:t>
            </a:r>
            <a:r>
              <a:rPr b="1" lang="en" sz="2200" u="sng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end</a:t>
            </a:r>
            <a:r>
              <a:rPr b="1" lang="en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of a quoted passage.</a:t>
            </a:r>
            <a:endParaRPr b="1" sz="2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